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74" r:id="rId8"/>
    <p:sldId id="273" r:id="rId9"/>
    <p:sldId id="261" r:id="rId10"/>
    <p:sldId id="262" r:id="rId11"/>
    <p:sldId id="263" r:id="rId12"/>
    <p:sldId id="278" r:id="rId13"/>
    <p:sldId id="264" r:id="rId14"/>
    <p:sldId id="265" r:id="rId15"/>
    <p:sldId id="266" r:id="rId16"/>
    <p:sldId id="267" r:id="rId17"/>
    <p:sldId id="268" r:id="rId18"/>
    <p:sldId id="276" r:id="rId19"/>
    <p:sldId id="269" r:id="rId20"/>
    <p:sldId id="279" r:id="rId21"/>
    <p:sldId id="270" r:id="rId22"/>
    <p:sldId id="272" r:id="rId23"/>
    <p:sldId id="275" r:id="rId24"/>
    <p:sldId id="277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361A-3D91-4B37-BD2E-CD7ED1C40109}" type="datetimeFigureOut">
              <a:rPr lang="it-IT" smtClean="0"/>
              <a:pPr/>
              <a:t>26/04/2023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283D-27C1-4390-8545-ABC2C2BC5B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361A-3D91-4B37-BD2E-CD7ED1C40109}" type="datetimeFigureOut">
              <a:rPr lang="it-IT" smtClean="0"/>
              <a:pPr/>
              <a:t>26/04/2023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283D-27C1-4390-8545-ABC2C2BC5B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361A-3D91-4B37-BD2E-CD7ED1C40109}" type="datetimeFigureOut">
              <a:rPr lang="it-IT" smtClean="0"/>
              <a:pPr/>
              <a:t>26/04/2023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283D-27C1-4390-8545-ABC2C2BC5B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361A-3D91-4B37-BD2E-CD7ED1C40109}" type="datetimeFigureOut">
              <a:rPr lang="it-IT" smtClean="0"/>
              <a:pPr/>
              <a:t>26/04/2023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283D-27C1-4390-8545-ABC2C2BC5B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361A-3D91-4B37-BD2E-CD7ED1C40109}" type="datetimeFigureOut">
              <a:rPr lang="it-IT" smtClean="0"/>
              <a:pPr/>
              <a:t>26/04/2023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283D-27C1-4390-8545-ABC2C2BC5B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361A-3D91-4B37-BD2E-CD7ED1C40109}" type="datetimeFigureOut">
              <a:rPr lang="it-IT" smtClean="0"/>
              <a:pPr/>
              <a:t>26/04/2023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283D-27C1-4390-8545-ABC2C2BC5B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361A-3D91-4B37-BD2E-CD7ED1C40109}" type="datetimeFigureOut">
              <a:rPr lang="it-IT" smtClean="0"/>
              <a:pPr/>
              <a:t>26/04/2023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283D-27C1-4390-8545-ABC2C2BC5B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361A-3D91-4B37-BD2E-CD7ED1C40109}" type="datetimeFigureOut">
              <a:rPr lang="it-IT" smtClean="0"/>
              <a:pPr/>
              <a:t>26/04/2023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283D-27C1-4390-8545-ABC2C2BC5B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361A-3D91-4B37-BD2E-CD7ED1C40109}" type="datetimeFigureOut">
              <a:rPr lang="it-IT" smtClean="0"/>
              <a:pPr/>
              <a:t>26/04/2023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283D-27C1-4390-8545-ABC2C2BC5B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361A-3D91-4B37-BD2E-CD7ED1C40109}" type="datetimeFigureOut">
              <a:rPr lang="it-IT" smtClean="0"/>
              <a:pPr/>
              <a:t>26/04/2023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283D-27C1-4390-8545-ABC2C2BC5B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361A-3D91-4B37-BD2E-CD7ED1C40109}" type="datetimeFigureOut">
              <a:rPr lang="it-IT" smtClean="0"/>
              <a:pPr/>
              <a:t>26/04/2023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283D-27C1-4390-8545-ABC2C2BC5B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C361A-3D91-4B37-BD2E-CD7ED1C40109}" type="datetimeFigureOut">
              <a:rPr lang="it-IT" smtClean="0"/>
              <a:pPr/>
              <a:t>26/04/2023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A283D-27C1-4390-8545-ABC2C2BC5B0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vegetables-7357585_960_7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00108"/>
            <a:ext cx="8209655" cy="548165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00034" y="357167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SICUREZZA ALIMENTARE </a:t>
            </a:r>
            <a:endParaRPr lang="it-IT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1142984"/>
            <a:ext cx="8229600" cy="45005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IL REGOLAMENTO CHE HA RIDISEGNATO L’INTERO QUADRO GIURIDICO EUROPEO </a:t>
            </a:r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È:</a:t>
            </a:r>
          </a:p>
          <a:p>
            <a:pPr>
              <a:buNone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 IL REGOLAMENTO N 178/2002 CE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</p:txBody>
      </p:sp>
      <p:pic>
        <p:nvPicPr>
          <p:cNvPr id="5" name="Immagine 4" descr="vegetables-7357585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214290"/>
            <a:ext cx="1500166" cy="105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IL REGOLAMENTO N 178/2002 </a:t>
            </a:r>
            <a:b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  STABILSCE:</a:t>
            </a:r>
            <a:endParaRPr lang="it-IT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1785926"/>
            <a:ext cx="8329642" cy="4286279"/>
          </a:xfrm>
        </p:spPr>
        <p:txBody>
          <a:bodyPr numCol="1">
            <a:normAutofit fontScale="32500" lnSpcReduction="20000"/>
          </a:bodyPr>
          <a:lstStyle/>
          <a:p>
            <a:r>
              <a:rPr lang="it-IT" sz="8600" dirty="0" smtClean="0">
                <a:latin typeface="Arial" pitchFamily="34" charset="0"/>
                <a:cs typeface="Arial" pitchFamily="34" charset="0"/>
              </a:rPr>
              <a:t>I PRINCIPI E I REQUISITI GENERALI DELLA LEGISLAZIONE ALIMENTARE </a:t>
            </a:r>
            <a:endParaRPr lang="it-IT" sz="8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86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8600" dirty="0" smtClean="0">
                <a:latin typeface="Arial" pitchFamily="34" charset="0"/>
                <a:cs typeface="Arial" pitchFamily="34" charset="0"/>
              </a:rPr>
              <a:t>HA DISPOSTO L’ OBBLIGO DELLA RINTRACCIABILITÀ </a:t>
            </a:r>
            <a:r>
              <a:rPr lang="it-IT" sz="86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sz="8600" dirty="0" smtClean="0">
                <a:latin typeface="Arial" pitchFamily="34" charset="0"/>
                <a:cs typeface="Arial" pitchFamily="34" charset="0"/>
              </a:rPr>
              <a:t> ALIMENTI E MANGIMI </a:t>
            </a:r>
            <a:endParaRPr lang="it-IT" sz="8600" dirty="0" smtClean="0">
              <a:latin typeface="Arial" pitchFamily="34" charset="0"/>
              <a:cs typeface="Arial" pitchFamily="34" charset="0"/>
            </a:endParaRPr>
          </a:p>
          <a:p>
            <a:endParaRPr lang="it-IT" sz="86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8600" dirty="0" smtClean="0">
                <a:latin typeface="Arial" pitchFamily="34" charset="0"/>
                <a:cs typeface="Arial" pitchFamily="34" charset="0"/>
              </a:rPr>
              <a:t>HA ISTITUITO EFSA(AUTORITÀ </a:t>
            </a:r>
            <a:r>
              <a:rPr lang="it-IT" sz="8600" dirty="0" smtClean="0">
                <a:latin typeface="Arial" pitchFamily="34" charset="0"/>
                <a:cs typeface="Arial" pitchFamily="34" charset="0"/>
              </a:rPr>
              <a:t>EUROPEA PER LA SICUREZZA ALIMENTARE</a:t>
            </a:r>
            <a:r>
              <a:rPr lang="it-IT" sz="8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endParaRPr lang="it-IT" sz="5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5900" dirty="0" smtClean="0">
              <a:latin typeface="Arial" pitchFamily="34" charset="0"/>
              <a:cs typeface="Arial" pitchFamily="34" charset="0"/>
            </a:endParaRPr>
          </a:p>
          <a:p>
            <a:endParaRPr lang="it-IT" sz="3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3800" dirty="0" smtClean="0">
                <a:latin typeface="Arial" pitchFamily="34" charset="0"/>
                <a:cs typeface="Arial" pitchFamily="34" charset="0"/>
              </a:rPr>
              <a:t> </a:t>
            </a:r>
            <a:endParaRPr lang="it-IT" sz="3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 descr="vegetables-7357585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3834" y="0"/>
            <a:ext cx="1500166" cy="105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946127"/>
            <a:ext cx="8229600" cy="5483269"/>
          </a:xfrm>
        </p:spPr>
        <p:txBody>
          <a:bodyPr>
            <a:normAutofit/>
          </a:bodyPr>
          <a:lstStyle/>
          <a:p>
            <a:r>
              <a:rPr lang="it-IT" sz="2800" dirty="0" smtClean="0">
                <a:latin typeface="Arial" pitchFamily="34" charset="0"/>
                <a:cs typeface="Arial" pitchFamily="34" charset="0"/>
              </a:rPr>
              <a:t>HA FISSATO LE PROCEDURE DA APPLICARE PER GARANTIRE LA SICUREZZA ALIMENTARE </a:t>
            </a:r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800" dirty="0" smtClean="0">
                <a:latin typeface="Arial" pitchFamily="34" charset="0"/>
                <a:cs typeface="Arial" pitchFamily="34" charset="0"/>
              </a:rPr>
              <a:t>HA 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AVVIATO LA CREAZIONE </a:t>
            </a:r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UN SISTEMA </a:t>
            </a:r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MONITORAGGIO DELLA SICUREZZA DEI PRODOTTI E DELLE PREPARAZIONI AGROALIMENTARI, DA APPLICARE IN MODO OMOGENEO A LIVELLO NAZIONALE E IN TUTTI I TERRITORI DELL’ UNIONE EUROPEA. </a:t>
            </a:r>
          </a:p>
          <a:p>
            <a:endParaRPr lang="it-IT" sz="2800" dirty="0"/>
          </a:p>
        </p:txBody>
      </p:sp>
      <p:pic>
        <p:nvPicPr>
          <p:cNvPr id="4" name="Immagine 3" descr="vegetables-7357585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3834" y="0"/>
            <a:ext cx="1500166" cy="105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TALE </a:t>
            </a:r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REGOLAMENTO IDENTIFICA COME FONDAMENTA DEL SISTEMA 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L’ ANALISI DEI RISCHI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LA RESPONSABILIZZAZIONE PRIMARIA DEGLI OPERATORI 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LA RINTRACCIABILITÀ </a:t>
            </a:r>
            <a:endParaRPr lang="it-IT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vegetables-7357585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214290"/>
            <a:ext cx="1500166" cy="105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   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IL REGOLAMENTO 178/2002 CE VIETA L’IMMISSIONE SUL MERCATO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ALIMENTI NON SICURI E SI PREOCCUPA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FAR SI CHE L’UTILIZZATORE DEL MANGIME O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UN ALIMENTO SIA CORRETTAMENTE INFORMATO SULL’ ORIGINE E SULLA TIPOLOGIA DEI PRODOTTI</a:t>
            </a:r>
            <a:r>
              <a:rPr lang="it-IT" dirty="0" smtClean="0"/>
              <a:t>. 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vegetables-7357585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214290"/>
            <a:ext cx="1500166" cy="105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RINTRACCIABILITÀ</a:t>
            </a:r>
            <a:endParaRPr lang="it-IT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    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LA RINTRACCIABILITÀ È DEFINITA COME LA POSSIBILITÀ </a:t>
            </a:r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RICOSTRUIRE E SEGUIRE IL PERCORSO </a:t>
            </a:r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UN ALIMENTO O </a:t>
            </a:r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UNA SOSTANZA DESTINATA O ALTA A ENTRARE A FAR PARTE </a:t>
            </a:r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UN ALIMENTO ATTRAVERSO TUTTE LE FASI DELLA PRODUZIONE, DELLA TRASFORMAZIONE E DELLA DISTRIBUZIONE. </a:t>
            </a:r>
          </a:p>
          <a:p>
            <a:pPr>
              <a:buNone/>
            </a:pP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 descr="vegetables-7357585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214290"/>
            <a:ext cx="1500166" cy="105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dirty="0" smtClean="0"/>
              <a:t>  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GLI OPERATORI DEVONO AVERE A DISPOSIZIONE ALCUNE INFORMAZIONI: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NOMINATIVO E COORDINATE DEL FORNITORE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NATURA DEI BENI RICEVUTI 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DATA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RICEVIMENTO 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INDICAZIONI RIFERITE AI FINI DELL INDIVIDUAZIONE DEL PRODOTTO 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ALTRE INFORMAZIONI PREVISTE DA NORME SPECIFICHE 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5" name="Immagine 4" descr="vegetables-7357585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214290"/>
            <a:ext cx="1500166" cy="105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   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LA RINTRACCIABILITÀ DEGLI IMBALLAGGI È RESA OBBLIGATORIA DAL REGOLAMENTO CE N 1935/2004 CHE RIGUARDA I MATERIALI E GLI OGGETTI DESTINATI A VENIRE IN CONTATTO CON I PRODOTTI ALIMENTARI .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928662" y="428604"/>
            <a:ext cx="62172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RINTRACCIABILITA’</a:t>
            </a:r>
            <a:endParaRPr lang="it-IT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magine 5" descr="vegetables-7357585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214290"/>
            <a:ext cx="1500166" cy="105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TRACCIABILITà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816" y="785794"/>
            <a:ext cx="7817960" cy="534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magine 3" descr="vegetables-7357585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214290"/>
            <a:ext cx="1500166" cy="105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L’ETICHETTATURA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È QUALSIASI MENZIONE, INDICAZIONE, MARCHIO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FABBRICA O COMMERCIALE, IMMAGINE O SIMBOLO CHE SI RIFERISCE A UN ALIMENTO E CHE FIGURA SU QUALUNQUE IMBALLAGGIO, DOCUMENTO AVVISO, ETICHETTA, NASTRO, O FASCETTA CHE ACCOMPAGNA O SI RIFERISCE A TALE ALIMENTO.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57224" y="357166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ETICHETTATURA </a:t>
            </a:r>
            <a:endParaRPr lang="it-IT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magine 5" descr="vegetables-7357585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214290"/>
            <a:ext cx="1500166" cy="105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378621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smtClean="0"/>
              <a:t>   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LA SICUREZZA ALIMENTARE SUSSISTE QUANDO TUTTE LE PERSONE HANNO ACCESSO FISICO ED ECONOMICO A CIBI NUTRIENTI, SANI E SUFFICIENTI A SODDISFARE I LORO BISOGNI DIETETICI E LE LORO PREFERENZE ALIMENTARI PER UNA VITA ATTIVA E SANA. </a:t>
            </a:r>
          </a:p>
          <a:p>
            <a:endParaRPr lang="it-IT" dirty="0"/>
          </a:p>
        </p:txBody>
      </p:sp>
      <p:pic>
        <p:nvPicPr>
          <p:cNvPr id="4" name="Immagine 3" descr="vegetables-7357585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214290"/>
            <a:ext cx="1500166" cy="105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5340369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L’ ETICHETTA È QUALUNQUE MARCHIO COMMERCIALE O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FABBRICA, SEGNO, IMMAGINE O ALTRA RAPPRESENTAZIONE GRAFICA SCRITTO, STAMPATO, STAMPIGLIATO, IMPRESSO A RILIEVO O A IMPRONTA SULL’IMBALLAGGIO O SUL CONTENITORE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UN ALIMENTO O CHE ACCOMPAGNA DETTO IMBALLAGGIO O CONTENITORE. </a:t>
            </a:r>
          </a:p>
          <a:p>
            <a:pPr>
              <a:buNone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’ ETICHETTA È PRESENTE SUI PRODOTTI ALIMENTARI PRECONFEZIONATI.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vegetables-7357585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0"/>
            <a:ext cx="1500166" cy="105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    IL REGOLAMENTO UE N 1169/2011 STABILISCE QUALI INDICAZIONI DEVONO ESSERE PRESENTI IN ETICHETTA: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DENOMINAZIONE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VENDITA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ELENCO DEGLI INGREDIENTI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LA QUANTITÀ NETTA (LITRI, GRAMMI) LA QUANTITÀ NOMINALE( ACCOMPAGNATA DAL NUMERO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UNITÀ) LA QUANTITÀ TOTALE E IL PESO SGOCCIOLATO (PESO LORDO E PESO NETTO) 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TERMINE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CONSERVAZIONE 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 descr="vegetables-7357585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214290"/>
            <a:ext cx="1500166" cy="105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92500" lnSpcReduction="10000"/>
          </a:bodyPr>
          <a:lstStyle/>
          <a:p>
            <a:r>
              <a:rPr lang="it-IT" sz="2800" dirty="0" smtClean="0">
                <a:latin typeface="Arial" pitchFamily="34" charset="0"/>
                <a:cs typeface="Arial" pitchFamily="34" charset="0"/>
              </a:rPr>
              <a:t>NOME E SEDE DEL PRODUTTORE, O DEL CONFEZIONATORE, O DEL VENDITORE/DISTRIBUTORE CON SEDE IN UN PAESE MEMBRO DEL LUE </a:t>
            </a:r>
          </a:p>
          <a:p>
            <a:r>
              <a:rPr lang="it-IT" sz="2800" dirty="0" smtClean="0">
                <a:latin typeface="Arial" pitchFamily="34" charset="0"/>
                <a:cs typeface="Arial" pitchFamily="34" charset="0"/>
              </a:rPr>
              <a:t>LA SEDE O LO STABILIMENTO </a:t>
            </a:r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PRODUZIONE O </a:t>
            </a:r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CONFEZIONAMENTO</a:t>
            </a:r>
          </a:p>
          <a:p>
            <a:r>
              <a:rPr lang="it-IT" sz="2800" dirty="0" smtClean="0">
                <a:latin typeface="Arial" pitchFamily="34" charset="0"/>
                <a:cs typeface="Arial" pitchFamily="34" charset="0"/>
              </a:rPr>
              <a:t>IL TITOLO ALCOLOMETRICO VOLUMICO EFFETTIVO </a:t>
            </a:r>
          </a:p>
          <a:p>
            <a:r>
              <a:rPr lang="it-IT" sz="2800" dirty="0" smtClean="0">
                <a:latin typeface="Arial" pitchFamily="34" charset="0"/>
                <a:cs typeface="Arial" pitchFamily="34" charset="0"/>
              </a:rPr>
              <a:t>LE MODALITÀ </a:t>
            </a:r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CONSERVAZIONE E D IMPIEGO </a:t>
            </a:r>
          </a:p>
          <a:p>
            <a:r>
              <a:rPr lang="it-IT" sz="2800" dirty="0" smtClean="0">
                <a:latin typeface="Arial" pitchFamily="34" charset="0"/>
                <a:cs typeface="Arial" pitchFamily="34" charset="0"/>
              </a:rPr>
              <a:t>LE ISTRUZIONI PER L’ USO</a:t>
            </a:r>
          </a:p>
          <a:p>
            <a:r>
              <a:rPr lang="it-IT" sz="2800" dirty="0" smtClean="0">
                <a:latin typeface="Arial" pitchFamily="34" charset="0"/>
                <a:cs typeface="Arial" pitchFamily="34" charset="0"/>
              </a:rPr>
              <a:t>IL PAESE </a:t>
            </a:r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ORIGINE O IL LUOGO </a:t>
            </a:r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PROVENIENZA </a:t>
            </a:r>
          </a:p>
          <a:p>
            <a:r>
              <a:rPr lang="it-IT" sz="2800" dirty="0" smtClean="0">
                <a:latin typeface="Arial" pitchFamily="34" charset="0"/>
                <a:cs typeface="Arial" pitchFamily="34" charset="0"/>
              </a:rPr>
              <a:t>LA DICHIARAZIONE NUTRIZIONALE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5" name="Immagine 4" descr="vegetables-7357585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0"/>
            <a:ext cx="1500166" cy="105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vegetables-7357585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214290"/>
            <a:ext cx="1500166" cy="1052498"/>
          </a:xfrm>
          <a:prstGeom prst="rect">
            <a:avLst/>
          </a:prstGeom>
        </p:spPr>
      </p:pic>
      <p:pic>
        <p:nvPicPr>
          <p:cNvPr id="6" name="Segnaposto contenuto 5" descr="20230207_10155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71605" y="428604"/>
            <a:ext cx="4927295" cy="56975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etichet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42852"/>
            <a:ext cx="4929222" cy="6500834"/>
          </a:xfrm>
          <a:prstGeom prst="rect">
            <a:avLst/>
          </a:prstGeom>
        </p:spPr>
      </p:pic>
      <p:pic>
        <p:nvPicPr>
          <p:cNvPr id="3" name="Immagine 2" descr="vegetables-7357585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214290"/>
            <a:ext cx="1500166" cy="105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IL CIBO DEVE</a:t>
            </a:r>
            <a:r>
              <a:rPr lang="it-IT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: </a:t>
            </a:r>
            <a:endParaRPr lang="it-IT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SODDISFARE IL BISOGNO PRIMARIO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NUTRIRSI 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ESSERE CULTURALMENTE ACCETTABILE E SODDISFARE IL DESIDERIO DEL PIACERE 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ESSERE NUTRIENTE E SUFFICIENTE PER SOPRAVVIVERE 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ESSERE SANO, CIOÈ SICURO DAL PUNTO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VISTA CHIMICO, IGIENICO E MICROBIOLOGICO 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6" name="Immagine 5" descr="vegetables-7357585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214290"/>
            <a:ext cx="1500166" cy="105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3357562"/>
            <a:ext cx="8229600" cy="207170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LA SICUREZZA DELL’ALIMENTO DIPENDE DALLE SUE CARATTERISTICHE E DAL RISPETTO </a:t>
            </a:r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PROCEDURE OPERATIVE CORRETTE LUNGO L’INTERA FILIERA FINO AL MOMENTO DEL CONSUMO.</a:t>
            </a:r>
          </a:p>
          <a:p>
            <a:pPr algn="just"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14282" y="500042"/>
            <a:ext cx="81439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 COSA DIPENDE LA SICUREZZA </a:t>
            </a:r>
          </a:p>
          <a:p>
            <a:pPr algn="ctr"/>
            <a:r>
              <a:rPr lang="it-IT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DELL’ ALIMENTO?</a:t>
            </a:r>
            <a:endParaRPr lang="it-IT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magine 6" descr="vegetables-7357585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214290"/>
            <a:ext cx="1500166" cy="105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500174"/>
            <a:ext cx="8186766" cy="450059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sz="2800" dirty="0" smtClean="0">
                <a:latin typeface="Arial" pitchFamily="34" charset="0"/>
                <a:cs typeface="Arial" pitchFamily="34" charset="0"/>
              </a:rPr>
              <a:t>    LE  STRATEGIE INTERNAZIONALI PER LA SICUREZZA ALIMENTARE RISALGONO AGLI ANNI SESSANTA DEL XX SECOLO QUANDO VENNE ISTITUTITA LA CODEX ALIMENTARIUS COMMISSION. </a:t>
            </a:r>
          </a:p>
          <a:p>
            <a:pPr>
              <a:buNone/>
            </a:pPr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2800" dirty="0" smtClean="0">
                <a:latin typeface="Arial" pitchFamily="34" charset="0"/>
                <a:cs typeface="Arial" pitchFamily="34" charset="0"/>
              </a:rPr>
              <a:t>    IL CODEX ALIMENTARIUS È LA GARANZIA CHE UN ALIMENTO NON CAUSERÀ DANNO AL CONSUMATORE DOPO CHE È STATO PREPARATO E /O CONSUMATO SECONDO L’ USO CUI È STATO DESTINATO. 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142976" y="285728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CODEX ALIMENTARIUS </a:t>
            </a:r>
          </a:p>
        </p:txBody>
      </p:sp>
      <p:pic>
        <p:nvPicPr>
          <p:cNvPr id="8" name="Immagine 7" descr="vegetables-7357585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214290"/>
            <a:ext cx="1500166" cy="105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SISTEMA HACCP </a:t>
            </a:r>
            <a:endParaRPr lang="it-IT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92500"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IL PIANO HACCP È UNA TECNICA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PREVENZIONE DEI RISCHI INCENTRATA SULL’ANALISI SISTEMATICA DEI PERICOLI, SU UN’ ATTENTA VALUTAZIONE DELLE PROBABILITÀ DEL LORO VERIFICARSI E SULL’APPLICAZIONE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MISURE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CONTROLLO LUNGO TUTTA LA FILIERA. 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APPROFINDISCE IL CODEX ALIMENTARIUS</a:t>
            </a:r>
          </a:p>
        </p:txBody>
      </p:sp>
      <p:pic>
        <p:nvPicPr>
          <p:cNvPr id="6" name="Immagine 5" descr="vegetables-7357585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214290"/>
            <a:ext cx="1500166" cy="105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H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357298"/>
            <a:ext cx="804615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magine 3" descr="vegetables-7357585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214290"/>
            <a:ext cx="1500166" cy="105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Acquerello Rosa Lilla Oro Colorato Memo A4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364240"/>
            <a:ext cx="4429156" cy="6264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magine 3" descr="vegetables-7357585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214290"/>
            <a:ext cx="1500166" cy="105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sz="3600" dirty="0" smtClean="0"/>
              <a:t>    </a:t>
            </a:r>
            <a:r>
              <a:rPr lang="it-IT" sz="3600" dirty="0" smtClean="0">
                <a:latin typeface="Arial" pitchFamily="34" charset="0"/>
                <a:cs typeface="Arial" pitchFamily="34" charset="0"/>
              </a:rPr>
              <a:t>A LIVELLO EUROPEO UNA DELLE PRIME FASI DELLA STRATEGIA PER LA SICUREZZA DEL LAVORO  È COSTITUITA DAL LIBRO BIANCO SULLA SICUREZZA ALIMENTARE, PUBBLICATO IL 20 GENNAIO 2002. 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5" name="Immagine 4" descr="vegetables-7357585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214290"/>
            <a:ext cx="1500166" cy="105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738</Words>
  <Application>Microsoft Office PowerPoint</Application>
  <PresentationFormat>Presentazione su schermo (4:3)</PresentationFormat>
  <Paragraphs>67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Diapositiva 1</vt:lpstr>
      <vt:lpstr>Diapositiva 2</vt:lpstr>
      <vt:lpstr>IL CIBO DEVE: </vt:lpstr>
      <vt:lpstr>Diapositiva 4</vt:lpstr>
      <vt:lpstr>Diapositiva 5</vt:lpstr>
      <vt:lpstr>SISTEMA HACCP </vt:lpstr>
      <vt:lpstr>Diapositiva 7</vt:lpstr>
      <vt:lpstr>Diapositiva 8</vt:lpstr>
      <vt:lpstr>Diapositiva 9</vt:lpstr>
      <vt:lpstr>Diapositiva 10</vt:lpstr>
      <vt:lpstr>IL REGOLAMENTO N 178/2002  CE  STABILSCE:</vt:lpstr>
      <vt:lpstr>Diapositiva 12</vt:lpstr>
      <vt:lpstr>Diapositiva 13</vt:lpstr>
      <vt:lpstr>Diapositiva 14</vt:lpstr>
      <vt:lpstr>LA RINTRACCIABILITÀ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SICUREZZA ALIMENTARE</dc:title>
  <dc:creator>HP-255</dc:creator>
  <cp:lastModifiedBy>HP-255</cp:lastModifiedBy>
  <cp:revision>35</cp:revision>
  <dcterms:created xsi:type="dcterms:W3CDTF">2023-03-16T11:43:18Z</dcterms:created>
  <dcterms:modified xsi:type="dcterms:W3CDTF">2023-04-26T14:19:08Z</dcterms:modified>
</cp:coreProperties>
</file>